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</p:sldIdLst>
  <p:sldSz cx="9144000" cy="5143500" type="screen16x9"/>
  <p:notesSz cx="6858000" cy="9144000"/>
  <p:embeddedFontLst>
    <p:embeddedFont>
      <p:font typeface="Montserrat" charset="0"/>
      <p:regular r:id="rId47"/>
      <p:bold r:id="rId48"/>
      <p:italic r:id="rId49"/>
      <p:boldItalic r:id="rId50"/>
    </p:embeddedFont>
    <p:embeddedFont>
      <p:font typeface="Lato" charset="0"/>
      <p:regular r:id="rId51"/>
      <p:bold r:id="rId52"/>
      <p:italic r:id="rId53"/>
      <p:boldItalic r:id="rId54"/>
    </p:embeddedFont>
    <p:embeddedFont>
      <p:font typeface="Calibri" pitchFamily="34" charset="0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ECD1E4F8-88AF-48BD-9F38-D485A44B8304}">
  <a:tblStyle styleId="{ECD1E4F8-88AF-48BD-9F38-D485A44B83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Shape 3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Shape 3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7" name="Shape 367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9" name="Shape 389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96" name="Shape 396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03" name="Shape 40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10" name="Shape 410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17" name="Shape 417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25" name="Shape 425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Shape 4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Shape 4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4000"/>
              <a:buNone/>
              <a:defRPr sz="4000"/>
            </a:lvl1pPr>
            <a:lvl2pPr lvl="1">
              <a:spcBef>
                <a:spcPts val="0"/>
              </a:spcBef>
              <a:buSzPts val="4000"/>
              <a:buNone/>
              <a:defRPr sz="4000"/>
            </a:lvl2pPr>
            <a:lvl3pPr lvl="2">
              <a:spcBef>
                <a:spcPts val="0"/>
              </a:spcBef>
              <a:buSzPts val="4000"/>
              <a:buNone/>
              <a:defRPr sz="4000"/>
            </a:lvl3pPr>
            <a:lvl4pPr lvl="3">
              <a:spcBef>
                <a:spcPts val="0"/>
              </a:spcBef>
              <a:buSzPts val="4000"/>
              <a:buNone/>
              <a:defRPr sz="4000"/>
            </a:lvl4pPr>
            <a:lvl5pPr lvl="4">
              <a:spcBef>
                <a:spcPts val="0"/>
              </a:spcBef>
              <a:buSzPts val="4000"/>
              <a:buNone/>
              <a:defRPr sz="4000"/>
            </a:lvl5pPr>
            <a:lvl6pPr lvl="5">
              <a:spcBef>
                <a:spcPts val="0"/>
              </a:spcBef>
              <a:buSzPts val="4000"/>
              <a:buNone/>
              <a:defRPr sz="4000"/>
            </a:lvl6pPr>
            <a:lvl7pPr lvl="6">
              <a:spcBef>
                <a:spcPts val="0"/>
              </a:spcBef>
              <a:buSzPts val="4000"/>
              <a:buNone/>
              <a:defRPr sz="4000"/>
            </a:lvl7pPr>
            <a:lvl8pPr lvl="7">
              <a:spcBef>
                <a:spcPts val="0"/>
              </a:spcBef>
              <a:buSzPts val="4000"/>
              <a:buNone/>
              <a:defRPr sz="4000"/>
            </a:lvl8pPr>
            <a:lvl9pPr lvl="8">
              <a:spcBef>
                <a:spcPts val="0"/>
              </a:spcBef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8000"/>
              <a:buNone/>
              <a:defRPr sz="8000"/>
            </a:lvl1pPr>
            <a:lvl2pPr lvl="1">
              <a:spcBef>
                <a:spcPts val="0"/>
              </a:spcBef>
              <a:buSzPts val="8000"/>
              <a:buNone/>
              <a:defRPr sz="8000"/>
            </a:lvl2pPr>
            <a:lvl3pPr lvl="2">
              <a:spcBef>
                <a:spcPts val="0"/>
              </a:spcBef>
              <a:buSzPts val="8000"/>
              <a:buNone/>
              <a:defRPr sz="8000"/>
            </a:lvl3pPr>
            <a:lvl4pPr lvl="3">
              <a:spcBef>
                <a:spcPts val="0"/>
              </a:spcBef>
              <a:buSzPts val="8000"/>
              <a:buNone/>
              <a:defRPr sz="8000"/>
            </a:lvl4pPr>
            <a:lvl5pPr lvl="4">
              <a:spcBef>
                <a:spcPts val="0"/>
              </a:spcBef>
              <a:buSzPts val="8000"/>
              <a:buNone/>
              <a:defRPr sz="8000"/>
            </a:lvl5pPr>
            <a:lvl6pPr lvl="5">
              <a:spcBef>
                <a:spcPts val="0"/>
              </a:spcBef>
              <a:buSzPts val="8000"/>
              <a:buNone/>
              <a:defRPr sz="8000"/>
            </a:lvl6pPr>
            <a:lvl7pPr lvl="6">
              <a:spcBef>
                <a:spcPts val="0"/>
              </a:spcBef>
              <a:buSzPts val="8000"/>
              <a:buNone/>
              <a:defRPr sz="8000"/>
            </a:lvl7pPr>
            <a:lvl8pPr lvl="7">
              <a:spcBef>
                <a:spcPts val="0"/>
              </a:spcBef>
              <a:buSzPts val="8000"/>
              <a:buNone/>
              <a:defRPr sz="8000"/>
            </a:lvl8pPr>
            <a:lvl9pPr lvl="8">
              <a:spcBef>
                <a:spcPts val="0"/>
              </a:spcBef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100"/>
              <a:buNone/>
              <a:defRPr sz="1400"/>
            </a:lvl2pPr>
            <a:lvl3pPr lvl="2" indent="0">
              <a:spcBef>
                <a:spcPts val="0"/>
              </a:spcBef>
              <a:buSzPts val="1100"/>
              <a:buNone/>
              <a:defRPr sz="1400"/>
            </a:lvl3pPr>
            <a:lvl4pPr lvl="3" indent="0">
              <a:spcBef>
                <a:spcPts val="0"/>
              </a:spcBef>
              <a:buSzPts val="1100"/>
              <a:buNone/>
              <a:defRPr sz="1400"/>
            </a:lvl4pPr>
            <a:lvl5pPr lvl="4" indent="0">
              <a:spcBef>
                <a:spcPts val="0"/>
              </a:spcBef>
              <a:buSzPts val="1100"/>
              <a:buNone/>
              <a:defRPr sz="1400"/>
            </a:lvl5pPr>
            <a:lvl6pPr lvl="5" indent="0">
              <a:spcBef>
                <a:spcPts val="0"/>
              </a:spcBef>
              <a:buSzPts val="1100"/>
              <a:buNone/>
              <a:defRPr sz="1400"/>
            </a:lvl6pPr>
            <a:lvl7pPr lvl="6" indent="0">
              <a:spcBef>
                <a:spcPts val="0"/>
              </a:spcBef>
              <a:buSzPts val="1100"/>
              <a:buNone/>
              <a:defRPr sz="1400"/>
            </a:lvl7pPr>
            <a:lvl8pPr lvl="7" indent="0">
              <a:spcBef>
                <a:spcPts val="0"/>
              </a:spcBef>
              <a:buSzPts val="1100"/>
              <a:buNone/>
              <a:defRPr sz="1400"/>
            </a:lvl8pPr>
            <a:lvl9pPr lvl="8" indent="0">
              <a:spcBef>
                <a:spcPts val="0"/>
              </a:spcBef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SzPts val="1100"/>
              <a:buNone/>
              <a:defRPr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None/>
              </a:pPr>
              <a:t>‹#›</a:t>
            </a:fld>
            <a:endParaRPr lang="en"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100"/>
              <a:buNone/>
              <a:defRPr sz="1400"/>
            </a:lvl2pPr>
            <a:lvl3pPr lvl="2" indent="0">
              <a:spcBef>
                <a:spcPts val="0"/>
              </a:spcBef>
              <a:buSzPts val="1100"/>
              <a:buNone/>
              <a:defRPr sz="1400"/>
            </a:lvl3pPr>
            <a:lvl4pPr lvl="3" indent="0">
              <a:spcBef>
                <a:spcPts val="0"/>
              </a:spcBef>
              <a:buSzPts val="1100"/>
              <a:buNone/>
              <a:defRPr sz="1400"/>
            </a:lvl4pPr>
            <a:lvl5pPr lvl="4" indent="0">
              <a:spcBef>
                <a:spcPts val="0"/>
              </a:spcBef>
              <a:buSzPts val="1100"/>
              <a:buNone/>
              <a:defRPr sz="1400"/>
            </a:lvl5pPr>
            <a:lvl6pPr lvl="5" indent="0">
              <a:spcBef>
                <a:spcPts val="0"/>
              </a:spcBef>
              <a:buSzPts val="1100"/>
              <a:buNone/>
              <a:defRPr sz="1400"/>
            </a:lvl6pPr>
            <a:lvl7pPr lvl="6" indent="0">
              <a:spcBef>
                <a:spcPts val="0"/>
              </a:spcBef>
              <a:buSzPts val="1100"/>
              <a:buNone/>
              <a:defRPr sz="1400"/>
            </a:lvl7pPr>
            <a:lvl8pPr lvl="7" indent="0">
              <a:spcBef>
                <a:spcPts val="0"/>
              </a:spcBef>
              <a:buSzPts val="1100"/>
              <a:buNone/>
              <a:defRPr sz="1400"/>
            </a:lvl8pPr>
            <a:lvl9pPr lvl="8" indent="0">
              <a:spcBef>
                <a:spcPts val="0"/>
              </a:spcBef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SzPts val="1100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SzPts val="1100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"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None/>
              </a:pPr>
              <a:t>‹#›</a:t>
            </a:fld>
            <a:endParaRPr lang="en" sz="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pPr marL="0" lvl="0" indent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astic/examples/tree/master/Exploring%20Public%20Datasets/earthquakes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elastic/examples/tree/master/Exploring%20Public%20Datasets/earthquakes" TargetMode="External"/><Relationship Id="rId3" Type="http://schemas.openxmlformats.org/officeDocument/2006/relationships/hyperlink" Target="https://logz.io/blog/elk-stack-google-cloud/" TargetMode="External"/><Relationship Id="rId7" Type="http://schemas.openxmlformats.org/officeDocument/2006/relationships/hyperlink" Target="https://www.digitalocean.com/community/tutorials/how-to-use-kibana-dashboards-and-visualIzations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umps.wikimedia.org/other/cirrussearch/current/" TargetMode="External"/><Relationship Id="rId5" Type="http://schemas.openxmlformats.org/officeDocument/2006/relationships/hyperlink" Target="https://www.elastic.co/blog/loading-wikipedia" TargetMode="External"/><Relationship Id="rId4" Type="http://schemas.openxmlformats.org/officeDocument/2006/relationships/hyperlink" Target="https://dzone.com/articles/how-to-install-the-elk-stack-on-google-cloud-platf-1" TargetMode="External"/><Relationship Id="rId9" Type="http://schemas.openxmlformats.org/officeDocument/2006/relationships/hyperlink" Target="https://stackoverflow.com/questions/3846793/running-solr-on-azur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umps.wikimedia.org/other/cirrussearch/20171106/enwikiquote-20171106-cirrussearch-general.json.gz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ctrTitle"/>
          </p:nvPr>
        </p:nvSpPr>
        <p:spPr>
          <a:xfrm>
            <a:off x="2962475" y="645325"/>
            <a:ext cx="6030000" cy="2060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000" b="1"/>
              <a:t>INDEXING WIKI DUMPS On CLOUD Using ELK Stack &amp; SOLR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subTitle" idx="1"/>
          </p:nvPr>
        </p:nvSpPr>
        <p:spPr>
          <a:xfrm>
            <a:off x="5212225" y="3108500"/>
            <a:ext cx="3470700" cy="1335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lang="en" sz="16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INSTALLING JAVA ON GCP</a:t>
            </a:r>
          </a:p>
        </p:txBody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1297500" y="1061350"/>
            <a:ext cx="7038900" cy="3417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$ sudo apt-get install default-jre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Installs java and ensures we are using an up to date version. ELK stack requires version 1.8+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0663" y="2322325"/>
            <a:ext cx="6162675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INSTALLING ELASTICSEARCH ON GCP</a:t>
            </a:r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1297500" y="1096350"/>
            <a:ext cx="7038900" cy="372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$ wget -qO - https://packages.elastic.co/GPG-KEY-elasticsearch | sudo apt-key add -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This will fetch the latest ElasticSearch Version for us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echo "deb http://packages.elastic.co/elasticsearch/5.x/debian stable main" | sudo tee -a /etc/apt/sources.list.d/elasticsearch-5.x.list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sudo apt-get update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sudo apt-get install elasticsearch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sudo vi /etc/elasticsearch/elasticsearch.yml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Find the line referring to the network.host portion. It will be commented out. Uncomment the file and make it read network.host “0.0.0.0” 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INSTALLING ELASTICSEARCH ON GCP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1297500" y="991375"/>
            <a:ext cx="7038900" cy="3487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$ sudo service elasticsearch restart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Elasticsearch is installed and running on port 9200</a:t>
            </a:r>
          </a:p>
        </p:txBody>
      </p:sp>
      <p:pic>
        <p:nvPicPr>
          <p:cNvPr id="217" name="Shape 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6050" y="1457325"/>
            <a:ext cx="5505051" cy="222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INSTALLING LOGSTASH ON GCP</a:t>
            </a:r>
          </a:p>
        </p:txBody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1297500" y="933050"/>
            <a:ext cx="7038900" cy="395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$ sudo apt-get install apt-transport-https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This setups installs for logstash in your system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$ echo "deb https://artifacts.elastic.co/packages/5.x/apt stable main" | sudo tee -a /etc/apt/sources.list.d/elastic-5.x.list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This will establish the source for Logstash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$ sudo apt-get update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$ sudo apt-get install logstash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$ sudo service logstash start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Start the logstash service so we can start shipping logs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INSTALLING KIBANA ON GCP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1297500" y="1003050"/>
            <a:ext cx="7038900" cy="3475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$ echo "deb http://packages.elastic.co/kibana/5.3/debian stable main" | sudo tee -a /etc/apt/sources.list.d/kibana-5.3.x.list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This will establish the source for Kibana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sudo apt-get update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sudo apt-get install kibana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sudo vi /etc/kibana/kibana.yml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Find the lines referring to server.port and ensure they say server.port: 5601 and server.host: “0.0.0.0”. 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INSTALLING KIBANA ON GCP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1297500" y="1201325"/>
            <a:ext cx="7038900" cy="3277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$ sudo service kibana start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600" y="1675425"/>
            <a:ext cx="8700800" cy="296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LOADING WIKI DATA AND INDEXING</a:t>
            </a:r>
          </a:p>
        </p:txBody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Step 1: Download a wiki dump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Step 2: Get the index ready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Step 3: Prepare the wiki for loading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Step 4: Load the wiki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INDEXING WIKI QUOTE DATA</a:t>
            </a:r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1297500" y="1014700"/>
            <a:ext cx="7038900" cy="346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We need analysis-icu plugin for Elasticsearch to handle it the index.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bin/plugin install analysis-icu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Then we need jq for some of the json-foo we do next.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sudo apt-get install jq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Then we have to create 3 vim files createindex.sh, chunker.sh, uploader.sh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Createindex.sh</a:t>
            </a:r>
          </a:p>
        </p:txBody>
      </p:sp>
      <p:pic>
        <p:nvPicPr>
          <p:cNvPr id="254" name="Shape 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88" y="1380725"/>
            <a:ext cx="8048625" cy="310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CODE EXPLANATION for Createindex.sh</a:t>
            </a:r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1192550" y="1369275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export es=localhost:9200 sets up $es to be Elasticsearch's address.</a:t>
            </a: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export site=en.wikiquote.org sets up $site to be the hostname of the MediaWiki instance that you want to use.</a:t>
            </a: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export index=enwikiquote just sets $index to the name of the index you'll be loading.</a:t>
            </a:r>
          </a:p>
          <a:p>
            <a:pPr marL="457200" lvl="0" indent="-342900" rtl="0">
              <a:spcBef>
                <a:spcPts val="0"/>
              </a:spcBef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curl -XDELETE $es/$index?pretty deletes the index if it already exists.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PROJECT DESCRIPTION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Loading Wiki Datasets and Indexing them on following Cloud Platforms using Elasticsearch and Kibana</a:t>
            </a: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Amazon Web Services</a:t>
            </a: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Google Cloud Platform</a:t>
            </a:r>
          </a:p>
          <a:p>
            <a:pPr marL="457200" lvl="0" indent="-342900">
              <a:spcBef>
                <a:spcPts val="0"/>
              </a:spcBef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Microsoft Azure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Chunker.sh</a:t>
            </a:r>
          </a:p>
        </p:txBody>
      </p:sp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1297500" y="2321000"/>
            <a:ext cx="7038900" cy="2157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The first export line just names the file that you downloaded. </a:t>
            </a: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The mkdir and cd lines make a directory to hold the files.</a:t>
            </a:r>
          </a:p>
          <a:p>
            <a:pPr marL="457200" lvl="0" indent="-342900" rtl="0">
              <a:spcBef>
                <a:spcPts val="0"/>
              </a:spcBef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The last line cuts the file into 500 line chunks. 250 of those lines are metadata lines for the _bulk api. 250 lines are the actual documents.</a:t>
            </a:r>
          </a:p>
        </p:txBody>
      </p:sp>
      <p:pic>
        <p:nvPicPr>
          <p:cNvPr id="267" name="Shape 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5675" y="1121238"/>
            <a:ext cx="6229350" cy="115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Uploader.sh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1143000" y="3125750"/>
            <a:ext cx="7193400" cy="135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The first three lines should be familiar from above. The loop loads each file and deletes it after it's loaded. 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If the file fails to load it isn't deleted and the loop moves on to the next file.</a:t>
            </a:r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6488" y="1042013"/>
            <a:ext cx="7400925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KIBANA VISUALIZATION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281" name="Shape 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225" y="856700"/>
            <a:ext cx="8374224" cy="405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78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b="1"/>
              <a:t>KIBANA VISUALIZATION</a:t>
            </a:r>
          </a:p>
        </p:txBody>
      </p:sp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1297500" y="1317950"/>
            <a:ext cx="7038900" cy="3160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288" name="Shape 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125" y="863075"/>
            <a:ext cx="8448399" cy="4198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/>
              <a:t>Visualizations</a:t>
            </a:r>
          </a:p>
        </p:txBody>
      </p:sp>
      <p:sp>
        <p:nvSpPr>
          <p:cNvPr id="294" name="Shape 29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295" name="Shape 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538" y="995349"/>
            <a:ext cx="8280924" cy="405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/>
              <a:t>Visualizations</a:t>
            </a:r>
          </a:p>
        </p:txBody>
      </p:sp>
      <p:sp>
        <p:nvSpPr>
          <p:cNvPr id="301" name="Shape 30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302" name="Shape 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175" y="938975"/>
            <a:ext cx="8117626" cy="395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>
            <a:spLocks noGrp="1"/>
          </p:cNvSpPr>
          <p:nvPr>
            <p:ph type="ctrTitle"/>
          </p:nvPr>
        </p:nvSpPr>
        <p:spPr>
          <a:xfrm>
            <a:off x="3058950" y="536525"/>
            <a:ext cx="5017500" cy="169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000" b="1"/>
              <a:t>INDEXING WIKI DUMPS On AMAZON WEB SERVICES using ELK Stack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Amazon Web Services</a:t>
            </a:r>
          </a:p>
        </p:txBody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>
              <a:spcBef>
                <a:spcPts val="0"/>
              </a:spcBef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The same commands are to be executed for installation of Elasticsearch, Logstash and Kibana as used for Google Cloud Platform.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ELASTIC SEARCH INSTALLATION ON AWS</a:t>
            </a:r>
          </a:p>
        </p:txBody>
      </p:sp>
      <p:pic>
        <p:nvPicPr>
          <p:cNvPr id="319" name="Shape 3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67550"/>
            <a:ext cx="4174225" cy="26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Shape 3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5800" y="1562800"/>
            <a:ext cx="4648200" cy="25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>
                <a:solidFill>
                  <a:srgbClr val="F3F3F3"/>
                </a:solidFill>
              </a:rPr>
              <a:t>Logstash Installation on AWS</a:t>
            </a:r>
          </a:p>
        </p:txBody>
      </p:sp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9375" y="1403438"/>
            <a:ext cx="6915150" cy="29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b="1"/>
              <a:t>WHAT IS INDEXING</a:t>
            </a:r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Indexing is a way to optimize performance of a database by minimizing the number of disk accesses required when a query is processed.</a:t>
            </a:r>
          </a:p>
          <a:p>
            <a:pPr marL="457200" lvl="0" indent="-342900" rtl="0">
              <a:spcBef>
                <a:spcPts val="0"/>
              </a:spcBef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An index or database index is a data structure which is used to quickly locate and access the data in a database table.</a:t>
            </a:r>
          </a:p>
          <a:p>
            <a:pPr marL="0" lvl="0" indent="0" rtl="0">
              <a:spcBef>
                <a:spcPts val="0"/>
              </a:spcBef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>
                <a:solidFill>
                  <a:srgbClr val="F3F3F3"/>
                </a:solidFill>
              </a:rPr>
              <a:t>Kibana Installation and accessible through browser on AWS</a:t>
            </a:r>
          </a:p>
        </p:txBody>
      </p:sp>
      <p:pic>
        <p:nvPicPr>
          <p:cNvPr id="30722" name="Picture 2" descr="https://lh4.googleusercontent.com/QFLQjY__xoYNeZtMleV7J2__gH0ZDSci2p3FRePnMsvM6S9O9kILA2TyT1x2O8dY1hpJbSA-58CY4cAj7FWNiiWjGQbk8YwgqG-OJv2y27fpe2V-yGcyUeqcZ9jxxTIu6TlapdKvlQ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7584" y="1275606"/>
            <a:ext cx="7848871" cy="386789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Earthquakes Data</a:t>
            </a:r>
          </a:p>
        </p:txBody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For more sample visualizations and better hands- on experience on Elasticsearch and Kibana, we tried this data available on github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https://github.com/elastic/examples/tree/master/Exploring%20Public%20Datasets/earthquakes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Visualizations</a:t>
            </a:r>
          </a:p>
        </p:txBody>
      </p:sp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347" name="Shape 3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9675" y="1049700"/>
            <a:ext cx="7881526" cy="382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>
            <a:spLocks noGrp="1"/>
          </p:cNvSpPr>
          <p:nvPr>
            <p:ph type="ctrTitle"/>
          </p:nvPr>
        </p:nvSpPr>
        <p:spPr>
          <a:xfrm>
            <a:off x="3058950" y="536525"/>
            <a:ext cx="5017500" cy="169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000" b="1"/>
              <a:t>INDEXING WIKI DUMPS On MICROSOFT AZURE using SOLR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b="1"/>
              <a:t>SOLR</a:t>
            </a:r>
          </a:p>
        </p:txBody>
      </p:sp>
      <p:sp>
        <p:nvSpPr>
          <p:cNvPr id="358" name="Shape 358"/>
          <p:cNvSpPr txBox="1">
            <a:spLocks noGrp="1"/>
          </p:cNvSpPr>
          <p:nvPr>
            <p:ph type="body" idx="1"/>
          </p:nvPr>
        </p:nvSpPr>
        <p:spPr>
          <a:xfrm>
            <a:off x="1401075" y="1179450"/>
            <a:ext cx="7038900" cy="3368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Solr is powered by Lucene, a powerful open-source full-text search library, under the hood.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Solr is designed for scalability and fault tolerance.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Solr is widely used for enterprise search and analytics use cases.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XML/HTTP Interfaces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Loose Schema to define types and fields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Web Administration Interface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Extensive Caching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Index Replication</a:t>
            </a:r>
          </a:p>
          <a:p>
            <a:pPr marL="457200" lvl="0" indent="-342900" rtl="0">
              <a:spcBef>
                <a:spcPts val="0"/>
              </a:spcBef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Extensible Open Architecture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2800" b="1">
                <a:solidFill>
                  <a:srgbClr val="FFFFFF"/>
                </a:solidFill>
              </a:rPr>
              <a:t>Installation Steps of Solr</a:t>
            </a:r>
          </a:p>
        </p:txBody>
      </p:sp>
      <p:sp>
        <p:nvSpPr>
          <p:cNvPr id="364" name="Shape 364"/>
          <p:cNvSpPr txBox="1">
            <a:spLocks noGrp="1"/>
          </p:cNvSpPr>
          <p:nvPr>
            <p:ph type="body" idx="1"/>
          </p:nvPr>
        </p:nvSpPr>
        <p:spPr>
          <a:xfrm>
            <a:off x="1577425" y="13078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1. Download solr-3.4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 Download wikipedia dump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3. data-config.xml was used to index Wikipedia dump.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&lt;dataConfig&gt;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	&lt;dataSource type="FileDataSource" encoding="UTF-8" /&gt;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	&lt;document&gt;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&lt;entity name="page"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	processor="XPathEntityProcessor"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	stream="true"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	forEach="/mediawiki/page/"</a:t>
            </a:r>
          </a:p>
          <a:p>
            <a:pPr marL="0" lvl="0" indent="0">
              <a:spcBef>
                <a:spcPts val="0"/>
              </a:spcBef>
              <a:buNone/>
            </a:pP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/>
        </p:nvSpPr>
        <p:spPr>
          <a:xfrm>
            <a:off x="1444441" y="2943225"/>
            <a:ext cx="4857600" cy="11430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Solr Core</a:t>
            </a:r>
          </a:p>
        </p:txBody>
      </p:sp>
      <p:sp>
        <p:nvSpPr>
          <p:cNvPr id="370" name="Shape 370"/>
          <p:cNvSpPr txBox="1"/>
          <p:nvPr/>
        </p:nvSpPr>
        <p:spPr>
          <a:xfrm>
            <a:off x="1044391" y="371475"/>
            <a:ext cx="6172200" cy="8574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-190500" algn="ctr" rtl="0">
              <a:spcBef>
                <a:spcPts val="0"/>
              </a:spcBef>
              <a:buClr>
                <a:schemeClr val="lt2"/>
              </a:buClr>
              <a:buSzPts val="3000"/>
              <a:buFont typeface="Calibri"/>
              <a:buNone/>
            </a:pPr>
            <a:r>
              <a:rPr lang="en" sz="3000" b="0" u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Architecture</a:t>
            </a:r>
          </a:p>
        </p:txBody>
      </p:sp>
      <p:sp>
        <p:nvSpPr>
          <p:cNvPr id="371" name="Shape 371"/>
          <p:cNvSpPr/>
          <p:nvPr/>
        </p:nvSpPr>
        <p:spPr>
          <a:xfrm>
            <a:off x="1444441" y="4086225"/>
            <a:ext cx="5372100" cy="6858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Lucene</a:t>
            </a:r>
          </a:p>
        </p:txBody>
      </p:sp>
      <p:sp>
        <p:nvSpPr>
          <p:cNvPr id="372" name="Shape 372"/>
          <p:cNvSpPr/>
          <p:nvPr/>
        </p:nvSpPr>
        <p:spPr>
          <a:xfrm>
            <a:off x="1444441" y="1228725"/>
            <a:ext cx="857400" cy="17145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Admin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Interface</a:t>
            </a:r>
          </a:p>
        </p:txBody>
      </p:sp>
      <p:sp>
        <p:nvSpPr>
          <p:cNvPr id="373" name="Shape 373"/>
          <p:cNvSpPr/>
          <p:nvPr/>
        </p:nvSpPr>
        <p:spPr>
          <a:xfrm>
            <a:off x="2301691" y="1571625"/>
            <a:ext cx="800100" cy="13716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Standard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Request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Handler</a:t>
            </a:r>
          </a:p>
        </p:txBody>
      </p:sp>
      <p:sp>
        <p:nvSpPr>
          <p:cNvPr id="374" name="Shape 374"/>
          <p:cNvSpPr/>
          <p:nvPr/>
        </p:nvSpPr>
        <p:spPr>
          <a:xfrm>
            <a:off x="3101791" y="1571625"/>
            <a:ext cx="914400" cy="13716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Disjunction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Max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Request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Handler</a:t>
            </a:r>
          </a:p>
        </p:txBody>
      </p:sp>
      <p:sp>
        <p:nvSpPr>
          <p:cNvPr id="375" name="Shape 375"/>
          <p:cNvSpPr/>
          <p:nvPr/>
        </p:nvSpPr>
        <p:spPr>
          <a:xfrm>
            <a:off x="4016191" y="1571625"/>
            <a:ext cx="800100" cy="13716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Custom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Request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Handler</a:t>
            </a:r>
          </a:p>
        </p:txBody>
      </p:sp>
      <p:sp>
        <p:nvSpPr>
          <p:cNvPr id="376" name="Shape 376"/>
          <p:cNvSpPr/>
          <p:nvPr/>
        </p:nvSpPr>
        <p:spPr>
          <a:xfrm>
            <a:off x="5730691" y="2943225"/>
            <a:ext cx="1086000" cy="11430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Update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Handler</a:t>
            </a:r>
          </a:p>
        </p:txBody>
      </p:sp>
      <p:sp>
        <p:nvSpPr>
          <p:cNvPr id="377" name="Shape 377"/>
          <p:cNvSpPr/>
          <p:nvPr/>
        </p:nvSpPr>
        <p:spPr>
          <a:xfrm>
            <a:off x="4701991" y="2943225"/>
            <a:ext cx="971700" cy="5715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Caching</a:t>
            </a:r>
          </a:p>
        </p:txBody>
      </p:sp>
      <p:sp>
        <p:nvSpPr>
          <p:cNvPr id="378" name="Shape 378"/>
          <p:cNvSpPr/>
          <p:nvPr/>
        </p:nvSpPr>
        <p:spPr>
          <a:xfrm>
            <a:off x="5673541" y="1571625"/>
            <a:ext cx="1200000" cy="13716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XML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Update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Interface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Shape 379"/>
          <p:cNvSpPr/>
          <p:nvPr/>
        </p:nvSpPr>
        <p:spPr>
          <a:xfrm>
            <a:off x="1558741" y="3057525"/>
            <a:ext cx="800100" cy="4287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Config</a:t>
            </a:r>
          </a:p>
        </p:txBody>
      </p:sp>
      <p:sp>
        <p:nvSpPr>
          <p:cNvPr id="380" name="Shape 380"/>
          <p:cNvSpPr/>
          <p:nvPr/>
        </p:nvSpPr>
        <p:spPr>
          <a:xfrm>
            <a:off x="2221977" y="3571875"/>
            <a:ext cx="851400" cy="5076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Analysis</a:t>
            </a:r>
          </a:p>
        </p:txBody>
      </p:sp>
      <p:sp>
        <p:nvSpPr>
          <p:cNvPr id="381" name="Shape 381"/>
          <p:cNvSpPr/>
          <p:nvPr/>
        </p:nvSpPr>
        <p:spPr>
          <a:xfrm>
            <a:off x="2301691" y="1228725"/>
            <a:ext cx="3314700" cy="342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 Request Servlet</a:t>
            </a:r>
          </a:p>
        </p:txBody>
      </p:sp>
      <p:sp>
        <p:nvSpPr>
          <p:cNvPr id="382" name="Shape 382"/>
          <p:cNvSpPr/>
          <p:nvPr/>
        </p:nvSpPr>
        <p:spPr>
          <a:xfrm>
            <a:off x="3616141" y="3486149"/>
            <a:ext cx="1263600" cy="5715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Concurrency</a:t>
            </a:r>
          </a:p>
        </p:txBody>
      </p:sp>
      <p:sp>
        <p:nvSpPr>
          <p:cNvPr id="383" name="Shape 383"/>
          <p:cNvSpPr/>
          <p:nvPr/>
        </p:nvSpPr>
        <p:spPr>
          <a:xfrm>
            <a:off x="5673541" y="1228725"/>
            <a:ext cx="1200000" cy="342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Update Servlet</a:t>
            </a:r>
          </a:p>
        </p:txBody>
      </p:sp>
      <p:sp>
        <p:nvSpPr>
          <p:cNvPr id="384" name="Shape 384"/>
          <p:cNvSpPr/>
          <p:nvPr/>
        </p:nvSpPr>
        <p:spPr>
          <a:xfrm>
            <a:off x="4816291" y="1571625"/>
            <a:ext cx="800100" cy="13716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XML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Response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Writer</a:t>
            </a:r>
          </a:p>
        </p:txBody>
      </p:sp>
      <p:sp>
        <p:nvSpPr>
          <p:cNvPr id="385" name="Shape 385"/>
          <p:cNvSpPr/>
          <p:nvPr/>
        </p:nvSpPr>
        <p:spPr>
          <a:xfrm>
            <a:off x="6987991" y="3857625"/>
            <a:ext cx="973500" cy="8001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Replication</a:t>
            </a:r>
          </a:p>
        </p:txBody>
      </p:sp>
      <p:sp>
        <p:nvSpPr>
          <p:cNvPr id="386" name="Shape 386"/>
          <p:cNvSpPr/>
          <p:nvPr/>
        </p:nvSpPr>
        <p:spPr>
          <a:xfrm>
            <a:off x="2587441" y="2943225"/>
            <a:ext cx="971700" cy="5715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Schema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-17145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2700"/>
              <a:buFont typeface="Calibri"/>
              <a:buNone/>
            </a:pPr>
            <a:r>
              <a:rPr lang="en" sz="27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Indexing wikipedia</a:t>
            </a:r>
          </a:p>
        </p:txBody>
      </p:sp>
      <p:sp>
        <p:nvSpPr>
          <p:cNvPr id="392" name="Shape 39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t" anchorCtr="0">
            <a:noAutofit/>
          </a:bodyPr>
          <a:lstStyle/>
          <a:p>
            <a:pPr marL="25400" marR="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en" sz="12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4. The relevant portion of schema.xml is below:</a:t>
            </a:r>
          </a:p>
          <a:p>
            <a:pPr marL="177800" marR="0" lvl="0" indent="-171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1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marR="0" lvl="0" indent="-63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&lt;field name="id" type="string"  indexed="true" stored="true" required="true"/&gt;</a:t>
            </a:r>
          </a:p>
          <a:p>
            <a:pPr marL="25400" marR="0" lvl="0" indent="-63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&lt;field name="title" type="string"  indexed="true" stored="false"/&gt;</a:t>
            </a:r>
          </a:p>
          <a:p>
            <a:pPr marL="25400" marR="0" lvl="0" indent="-63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&lt;field name="revision" type="sint" indexed="true" stored="true"/&gt;</a:t>
            </a:r>
          </a:p>
          <a:p>
            <a:pPr marL="25400" marR="0" lvl="0" indent="-63500" algn="l" rtl="0">
              <a:lnSpc>
                <a:spcPct val="90000"/>
              </a:lnSpc>
              <a:spcBef>
                <a:spcPts val="800"/>
              </a:spcBef>
              <a:buClr>
                <a:schemeClr val="lt1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&lt;field name="user" type="string" indexed="true" stored="true"/&gt;</a:t>
            </a:r>
          </a:p>
        </p:txBody>
      </p:sp>
      <p:sp>
        <p:nvSpPr>
          <p:cNvPr id="393" name="Shape 393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t" anchorCtr="0">
            <a:noAutofit/>
          </a:bodyPr>
          <a:lstStyle/>
          <a:p>
            <a:pPr marL="177800" marR="0" lvl="0" indent="-1841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&lt;field name="userId" type="int" indexed="true" stored="true"/&gt;</a:t>
            </a:r>
          </a:p>
          <a:p>
            <a:pPr marL="177800" marR="0" lvl="0" indent="-1841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&lt;field name="text" type="text" indexed="true" stored="false"/&gt;</a:t>
            </a:r>
          </a:p>
          <a:p>
            <a:pPr marL="177800" marR="0" lvl="0" indent="-1841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&lt;uniqueKey&gt;id&lt;/uniqueKey&gt;</a:t>
            </a:r>
          </a:p>
          <a:p>
            <a:pPr marL="177800" marR="0" lvl="0" indent="-184150" algn="l" rtl="0">
              <a:lnSpc>
                <a:spcPct val="90000"/>
              </a:lnSpc>
              <a:spcBef>
                <a:spcPts val="800"/>
              </a:spcBef>
              <a:buClr>
                <a:schemeClr val="lt1"/>
              </a:buClr>
              <a:buSzPts val="1100"/>
              <a:buFont typeface="Arial"/>
              <a:buChar char="•"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&lt;copyField source="title" dest="titleText"/&gt;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-17145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2700"/>
              <a:buFont typeface="Calibri"/>
              <a:buNone/>
            </a:pPr>
            <a:r>
              <a:rPr lang="en" sz="27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Indexing wikipedia</a:t>
            </a:r>
          </a:p>
        </p:txBody>
      </p:sp>
      <p:sp>
        <p:nvSpPr>
          <p:cNvPr id="399" name="Shape 39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t" anchorCtr="0">
            <a:noAutofit/>
          </a:bodyPr>
          <a:lstStyle/>
          <a:p>
            <a:pPr marL="25400" marR="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en" sz="12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5. Add Dih request handler in solrconfig.xml file</a:t>
            </a:r>
          </a:p>
          <a:p>
            <a:pPr marL="25400" marR="0" lvl="0" indent="-1333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marR="0" lvl="0" indent="-88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&lt;requestHandler name="/update/dih" startup="lazy"&gt;</a:t>
            </a:r>
          </a:p>
          <a:p>
            <a:pPr marL="25400" marR="0" lvl="0" indent="-88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&lt;lst name="defaults"&gt;</a:t>
            </a:r>
          </a:p>
          <a:p>
            <a:pPr marL="25400" marR="0" lvl="0" indent="-88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&lt;str name="config"&gt;dih-config.xml&lt;/str&gt;</a:t>
            </a:r>
          </a:p>
          <a:p>
            <a:pPr marL="25400" marR="0" lvl="0" indent="-88900" algn="l" rtl="0">
              <a:lnSpc>
                <a:spcPct val="90000"/>
              </a:lnSpc>
              <a:spcBef>
                <a:spcPts val="800"/>
              </a:spcBef>
              <a:buClr>
                <a:schemeClr val="lt1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&lt;/lst&gt;</a:t>
            </a:r>
          </a:p>
        </p:txBody>
      </p:sp>
      <p:sp>
        <p:nvSpPr>
          <p:cNvPr id="400" name="Shape 400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t" anchorCtr="0">
            <a:noAutofit/>
          </a:bodyPr>
          <a:lstStyle/>
          <a:p>
            <a:pPr marL="177800" marR="0" lvl="0" indent="-190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•"/>
            </a:pPr>
            <a:r>
              <a:rPr lang="en" sz="12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6. Restart solr</a:t>
            </a:r>
          </a:p>
          <a:p>
            <a:pPr marL="177800" marR="0" lvl="0" indent="-1841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20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77800" marR="0" lvl="0" indent="-190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•"/>
            </a:pPr>
            <a:r>
              <a:rPr lang="en" sz="12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7. Index some documents using below command</a:t>
            </a:r>
          </a:p>
          <a:p>
            <a:pPr marL="177800" marR="0" lvl="0" indent="-1841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84150" algn="l" rtl="0">
              <a:lnSpc>
                <a:spcPct val="90000"/>
              </a:lnSpc>
              <a:spcBef>
                <a:spcPts val="800"/>
              </a:spcBef>
              <a:buClr>
                <a:schemeClr val="lt1"/>
              </a:buClr>
              <a:buSzPts val="1100"/>
              <a:buFont typeface="Arial"/>
              <a:buChar char="•"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http://localhost:8983/solr/update/dih?command=full-import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-17145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2700"/>
              <a:buFont typeface="Calibri"/>
              <a:buNone/>
            </a:pPr>
            <a:r>
              <a:rPr lang="en" sz="27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Schema: Analyzers</a:t>
            </a:r>
          </a:p>
        </p:txBody>
      </p:sp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t" anchorCtr="0">
            <a:noAutofit/>
          </a:bodyPr>
          <a:lstStyle/>
          <a:p>
            <a:pPr marL="25400" marR="0" lvl="0" indent="-6985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&lt;fieldtype name="nametext" class="solr.TextField"&gt;</a:t>
            </a: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&lt;analyzer class="org.apache.lucene.analysis.WhitespaceAnalyzer"/&gt;</a:t>
            </a: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&lt;/fieldtype&gt;</a:t>
            </a: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&lt;fieldtype name="text" class="solr.TextField"&gt;</a:t>
            </a: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&lt;analyzer&gt;</a:t>
            </a: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&lt;tokenizer class="solr.StandardTokenizerFactory"/&gt;</a:t>
            </a: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&lt;filter class="solr.StandardFilterFactory"/&gt;</a:t>
            </a: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&lt;filter class="solr.LowerCaseFilterFactory"/&gt;</a:t>
            </a: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&lt;filter class="solr.StopFilterFactory"/&gt;</a:t>
            </a: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&lt;filter class="solr.PorterStemFilterFactory"/&gt;</a:t>
            </a: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&lt;/analyzer&gt;</a:t>
            </a:r>
          </a:p>
          <a:p>
            <a:pPr marL="25400" marR="0" lvl="0" indent="-69850" algn="l" rtl="0">
              <a:lnSpc>
                <a:spcPct val="70000"/>
              </a:lnSpc>
              <a:spcBef>
                <a:spcPts val="800"/>
              </a:spcBef>
              <a:buClr>
                <a:schemeClr val="lt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Shape 40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t" anchorCtr="0">
            <a:noAutofit/>
          </a:bodyPr>
          <a:lstStyle/>
          <a:p>
            <a:pPr marL="25400" marR="0" lvl="0" indent="-5715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&lt;/fieldtype&gt;</a:t>
            </a:r>
          </a:p>
          <a:p>
            <a:pPr marL="25400" marR="0" lvl="0" indent="-571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400" marR="0" lvl="0" indent="-571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&lt;fieldtype name="myfieldtype" class="solr.TextField"&gt;</a:t>
            </a:r>
          </a:p>
          <a:p>
            <a:pPr marL="25400" marR="0" lvl="0" indent="-571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&lt;analyzer&gt;</a:t>
            </a:r>
          </a:p>
          <a:p>
            <a:pPr marL="25400" marR="0" lvl="0" indent="-571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&lt;tokenizer class="solr.WhitespaceTokenizerFactory"/&gt;</a:t>
            </a:r>
          </a:p>
          <a:p>
            <a:pPr marL="25400" marR="0" lvl="0" indent="-571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&lt;filter class="solr.SnowballPorterFilterFactory" language="German" /&gt;</a:t>
            </a:r>
          </a:p>
          <a:p>
            <a:pPr marL="25400" marR="0" lvl="0" indent="-57150" algn="l" rtl="0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&lt;/analyzer&gt;</a:t>
            </a:r>
          </a:p>
          <a:p>
            <a:pPr marL="25400" marR="0" lvl="0" indent="-57150" algn="l" rtl="0">
              <a:lnSpc>
                <a:spcPct val="70000"/>
              </a:lnSpc>
              <a:spcBef>
                <a:spcPts val="800"/>
              </a:spcBef>
              <a:buClr>
                <a:schemeClr val="lt1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&lt;/fieldtype&gt;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ctrTitle"/>
          </p:nvPr>
        </p:nvSpPr>
        <p:spPr>
          <a:xfrm>
            <a:off x="3058950" y="536525"/>
            <a:ext cx="5017500" cy="169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000" b="1"/>
              <a:t>INDEXING WIKI DUMPS On GOOGLE CLOUD PLATFORM using ELK Stack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2400"/>
              <a:buFont typeface="Calibri"/>
              <a:buNone/>
            </a:pPr>
            <a:r>
              <a:rPr lang="en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Installation of Solr in Azure</a:t>
            </a:r>
          </a:p>
        </p:txBody>
      </p:sp>
      <p:pic>
        <p:nvPicPr>
          <p:cNvPr id="413" name="Shape 4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61896" y="1054913"/>
            <a:ext cx="3783188" cy="3206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Shape 4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8786" y="1531281"/>
            <a:ext cx="4183046" cy="20926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2400"/>
              <a:buFont typeface="Calibri"/>
              <a:buNone/>
            </a:pPr>
            <a:r>
              <a:rPr lang="en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Indexing in Solr</a:t>
            </a:r>
          </a:p>
        </p:txBody>
      </p:sp>
      <p:sp>
        <p:nvSpPr>
          <p:cNvPr id="420" name="Shape 420"/>
          <p:cNvSpPr txBox="1">
            <a:spLocks noGrp="1"/>
          </p:cNvSpPr>
          <p:nvPr>
            <p:ph type="body" idx="1"/>
          </p:nvPr>
        </p:nvSpPr>
        <p:spPr>
          <a:xfrm>
            <a:off x="628650" y="1151878"/>
            <a:ext cx="3886200" cy="3480845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t" anchorCtr="0">
            <a:noAutofit/>
          </a:bodyPr>
          <a:lstStyle/>
          <a:p>
            <a:pPr marL="25400" marR="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en" sz="21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Solr on  Azure</a:t>
            </a:r>
          </a:p>
          <a:p>
            <a:pPr marL="25400" marR="0" lvl="0" indent="-133350" algn="l" rtl="0">
              <a:lnSpc>
                <a:spcPct val="90000"/>
              </a:lnSpc>
              <a:spcBef>
                <a:spcPts val="800"/>
              </a:spcBef>
              <a:buClr>
                <a:schemeClr val="lt1"/>
              </a:buClr>
              <a:buSzPts val="2100"/>
              <a:buFont typeface="Arial"/>
              <a:buNone/>
            </a:pPr>
            <a:endParaRPr sz="210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21" name="Shape 421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629150" y="1983839"/>
            <a:ext cx="3886200" cy="2034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Shape 4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6698" y="1606151"/>
            <a:ext cx="3744022" cy="2568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2400"/>
              <a:buFont typeface="Calibri"/>
              <a:buNone/>
            </a:pPr>
            <a:r>
              <a:rPr lang="en" sz="2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Indexed Wikipedia data in Solr</a:t>
            </a:r>
          </a:p>
        </p:txBody>
      </p:sp>
      <p:pic>
        <p:nvPicPr>
          <p:cNvPr id="428" name="Shape 42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873744" y="1369219"/>
            <a:ext cx="5396512" cy="326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3" name="Shape 433"/>
          <p:cNvGraphicFramePr/>
          <p:nvPr/>
        </p:nvGraphicFramePr>
        <p:xfrm>
          <a:off x="249150" y="342900"/>
          <a:ext cx="8659900" cy="4523711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{ECD1E4F8-88AF-48BD-9F38-D485A44B8304}</a:tableStyleId>
              </a:tblPr>
              <a:tblGrid>
                <a:gridCol w="1199525"/>
                <a:gridCol w="4253000"/>
                <a:gridCol w="3207375"/>
              </a:tblGrid>
              <a:tr h="824075">
                <a:tc>
                  <a:txBody>
                    <a:bodyPr/>
                    <a:lstStyle/>
                    <a:p>
                      <a:pPr marL="88900" marR="88900" lvl="0" indent="0" algn="ctr" rtl="0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500" b="1">
                          <a:highlight>
                            <a:srgbClr val="FFFFFF"/>
                          </a:highlight>
                        </a:rPr>
                        <a:t>Feature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ctr" rtl="0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500" b="1">
                          <a:highlight>
                            <a:srgbClr val="FFFFFF"/>
                          </a:highlight>
                        </a:rPr>
                        <a:t>Solr/SolrCloud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ctr" rtl="0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500" b="1">
                          <a:highlight>
                            <a:srgbClr val="FFFFFF"/>
                          </a:highlight>
                        </a:rPr>
                        <a:t>Elasticsearch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</a:tr>
              <a:tr h="864575"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 b="1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</a:rPr>
                        <a:t>Shard Placement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Static in nature, requires manual work to migrate shards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Dynamic, shards can be moved on demand depending on the cluster state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62500"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 b="1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</a:rPr>
                        <a:t>Analytics Engine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Facets and powerful streaming aggregations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Sophisticated and highly flexible aggregations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2600"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 b="1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</a:rPr>
                        <a:t>Search Speed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Best for static data, because of caches and uninverted reader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Very good for rapidly changing data, because of per segment caches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4575"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 b="1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</a:rPr>
                        <a:t>Machine Learning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Built-in – on top of streaming aggregations focused on logistic regression and learning to rank contrib module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Commercial feature, focused on anomalies and outliers and time-series data</a:t>
                      </a:r>
                    </a:p>
                  </a:txBody>
                  <a:tcPr marL="76200" marR="76200" marT="76200" marB="76200">
                    <a:lnT w="126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26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200" b="1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</a:rPr>
                        <a:t>DevOps Friendliness</a:t>
                      </a:r>
                    </a:p>
                  </a:txBody>
                  <a:tcPr marL="76200" marR="76200" marT="76200" marB="76200"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Not fully there yet, but coming</a:t>
                      </a:r>
                    </a:p>
                  </a:txBody>
                  <a:tcPr marL="76200" marR="76200" marT="76200" marB="76200"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200">
                          <a:highlight>
                            <a:srgbClr val="FFFFFF"/>
                          </a:highlight>
                        </a:rPr>
                        <a:t>Very good APIs</a:t>
                      </a:r>
                    </a:p>
                  </a:txBody>
                  <a:tcPr marL="76200" marR="76200" marT="76200" marB="76200">
                    <a:lnT w="9525" cap="flat" cmpd="sng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CREDITS</a:t>
            </a:r>
          </a:p>
        </p:txBody>
      </p:sp>
      <p:sp>
        <p:nvSpPr>
          <p:cNvPr id="439" name="Shape 439"/>
          <p:cNvSpPr txBox="1">
            <a:spLocks noGrp="1"/>
          </p:cNvSpPr>
          <p:nvPr>
            <p:ph type="body" idx="1"/>
          </p:nvPr>
        </p:nvSpPr>
        <p:spPr>
          <a:xfrm>
            <a:off x="1297500" y="991375"/>
            <a:ext cx="7038900" cy="3487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https://logz.io/blog/elk-stack-google-cloud/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https://dzone.com/articles/how-to-install-the-elk-stack-on-google-cloud-platf-1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https://www.elastic.co/blog/loading-wikipedia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https://dumps.wikimedia.org/other/cirrussearch/current/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https://www.digitalocean.com/community/tutorials/how-to-use-kibana-dashboards-and-visualIzations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https://github.com/elastic/examples/tree/master/Exploring%20Public%20Datasets/earthquakes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https://stackoverflow.com/questions/3846793/running-solr-on-azure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ELASTICSEARCH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Elasticsearch is an open source engine based on Lucene 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It is Java-based and designed to operate in real time. It can search and index document files in diverse formats.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Elasticsearch is able to execute complex queries extremely fast.</a:t>
            </a:r>
            <a:r>
              <a:rPr lang="en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marL="457200" lvl="0" indent="-342900" rtl="0">
              <a:spcBef>
                <a:spcPts val="0"/>
              </a:spcBef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Capable of scaling to hundreds of servers and petabytes of structured and unstructured data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LOGSTASH</a:t>
            </a:r>
          </a:p>
        </p:txBody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•  Logstash is a tool for managing events and logs.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•  The purpose of Logstash is to get events from any number of inputs (could be from a file, a queue, another Logstash instance, etc), apply filters (parse, modify, or perform any number of processing tasks), and finally output to any number of destinations.</a:t>
            </a:r>
          </a:p>
          <a:p>
            <a:pPr marL="0" lvl="0" indent="0">
              <a:spcBef>
                <a:spcPts val="0"/>
              </a:spcBef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KIBANA</a:t>
            </a:r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1297500" y="1307850"/>
            <a:ext cx="7038900" cy="317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Kibana is an open source analytics and visualization platform designed to work with Elasticsearch.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You use Kibana to search, view, and interact with data stored in Elasticsearch indices.</a:t>
            </a: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Easily perform advanced data analysis and visualize your data in a variety of charts, tables, and maps.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Kibana makes it easy to understand large volumes of data.</a:t>
            </a:r>
          </a:p>
          <a:p>
            <a:pPr marL="457200" lvl="0" indent="-342900">
              <a:spcBef>
                <a:spcPts val="0"/>
              </a:spcBef>
              <a:buClr>
                <a:srgbClr val="FFFFFF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Quickly create and share dynamic dashboards that display changes to Elasticsearch queries in real time.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DATASET</a:t>
            </a:r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1297500" y="1380925"/>
            <a:ext cx="7038900" cy="983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The dataset chosen is wikiquote data available online which can be downloaded at </a:t>
            </a:r>
            <a:r>
              <a:rPr lang="en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https://dumps.wikimedia.org/other/cirrussearch/20171106/enwikiquote-20171106-cirrussearch-general.json.gz</a:t>
            </a:r>
          </a:p>
        </p:txBody>
      </p:sp>
      <p:pic>
        <p:nvPicPr>
          <p:cNvPr id="190" name="Shape 1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4175" y="2971600"/>
            <a:ext cx="6305550" cy="12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b="1"/>
              <a:t>CREATING FIREWALL in GCP</a:t>
            </a:r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1297500" y="1178000"/>
            <a:ext cx="7038900" cy="3300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23850">
              <a:spcBef>
                <a:spcPts val="0"/>
              </a:spcBef>
              <a:buSzPts val="1500"/>
              <a:buFont typeface="Montserrat"/>
              <a:buChar char="●"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Firewalls for Elasticsearch and Kibana are added with the IP range set to 0.0.0.0/0 and TCP protocols set to 9200 for Elasticsearch and 5601 for Kibana.</a:t>
            </a:r>
          </a:p>
        </p:txBody>
      </p:sp>
      <p:pic>
        <p:nvPicPr>
          <p:cNvPr id="197" name="Shape 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488" y="2145650"/>
            <a:ext cx="8201025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1326</Words>
  <Application>Microsoft Office PowerPoint</Application>
  <PresentationFormat>On-screen Show (16:9)</PresentationFormat>
  <Paragraphs>233</Paragraphs>
  <Slides>44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Montserrat</vt:lpstr>
      <vt:lpstr>Lato</vt:lpstr>
      <vt:lpstr>Calibri</vt:lpstr>
      <vt:lpstr>Focus</vt:lpstr>
      <vt:lpstr>INDEXING WIKI DUMPS On CLOUD Using ELK Stack &amp; SOLR</vt:lpstr>
      <vt:lpstr>PROJECT DESCRIPTION</vt:lpstr>
      <vt:lpstr>WHAT IS INDEXING</vt:lpstr>
      <vt:lpstr>INDEXING WIKI DUMPS On GOOGLE CLOUD PLATFORM using ELK Stack </vt:lpstr>
      <vt:lpstr>ELASTICSEARCH</vt:lpstr>
      <vt:lpstr>LOGSTASH</vt:lpstr>
      <vt:lpstr>KIBANA</vt:lpstr>
      <vt:lpstr>DATASET</vt:lpstr>
      <vt:lpstr>CREATING FIREWALL in GCP</vt:lpstr>
      <vt:lpstr>INSTALLING JAVA ON GCP</vt:lpstr>
      <vt:lpstr>INSTALLING ELASTICSEARCH ON GCP</vt:lpstr>
      <vt:lpstr>INSTALLING ELASTICSEARCH ON GCP </vt:lpstr>
      <vt:lpstr>INSTALLING LOGSTASH ON GCP</vt:lpstr>
      <vt:lpstr>INSTALLING KIBANA ON GCP </vt:lpstr>
      <vt:lpstr>INSTALLING KIBANA ON GCP </vt:lpstr>
      <vt:lpstr>LOADING WIKI DATA AND INDEXING</vt:lpstr>
      <vt:lpstr>INDEXING WIKI QUOTE DATA</vt:lpstr>
      <vt:lpstr>Createindex.sh</vt:lpstr>
      <vt:lpstr>CODE EXPLANATION for Createindex.sh</vt:lpstr>
      <vt:lpstr>Chunker.sh</vt:lpstr>
      <vt:lpstr>Uploader.sh</vt:lpstr>
      <vt:lpstr>KIBANA VISUALIZATION </vt:lpstr>
      <vt:lpstr>KIBANA VISUALIZATION</vt:lpstr>
      <vt:lpstr>Visualizations</vt:lpstr>
      <vt:lpstr>Visualizations</vt:lpstr>
      <vt:lpstr>INDEXING WIKI DUMPS On AMAZON WEB SERVICES using ELK Stack </vt:lpstr>
      <vt:lpstr>Amazon Web Services</vt:lpstr>
      <vt:lpstr>ELASTIC SEARCH INSTALLATION ON AWS</vt:lpstr>
      <vt:lpstr>Logstash Installation on AWS</vt:lpstr>
      <vt:lpstr>Kibana Installation and accessible through browser on AWS</vt:lpstr>
      <vt:lpstr>Earthquakes Data</vt:lpstr>
      <vt:lpstr>Visualizations</vt:lpstr>
      <vt:lpstr>INDEXING WIKI DUMPS On MICROSOFT AZURE using SOLR </vt:lpstr>
      <vt:lpstr>SOLR</vt:lpstr>
      <vt:lpstr>Installation Steps of Solr</vt:lpstr>
      <vt:lpstr>Slide 36</vt:lpstr>
      <vt:lpstr>Indexing wikipedia</vt:lpstr>
      <vt:lpstr>Indexing wikipedia</vt:lpstr>
      <vt:lpstr>Schema: Analyzers</vt:lpstr>
      <vt:lpstr>Installation of Solr in Azure</vt:lpstr>
      <vt:lpstr>Indexing in Solr</vt:lpstr>
      <vt:lpstr>Indexed Wikipedia data in Solr</vt:lpstr>
      <vt:lpstr>Slide 43</vt:lpstr>
      <vt:lpstr>CREDITS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INDEXING WIKI DUMPS On CLOUD Using ELK Stack &amp; SOLR</dc:title>
  <cp:lastModifiedBy>Venkatesh UV</cp:lastModifiedBy>
  <cp:revision>2</cp:revision>
  <dcterms:modified xsi:type="dcterms:W3CDTF">2018-01-29T00:46:04Z</dcterms:modified>
</cp:coreProperties>
</file>